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6858000" cy="9144000"/>
  <p:embeddedFontLst>
    <p:embeddedFont>
      <p:font typeface="Arial Black"/>
      <p:regular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0" roundtripDataSignature="AMtx7micOutxAJKvRx1yp+qHv2428uMY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BED6B82-8FB6-4657-ABD2-C17ADB591D19}">
  <a:tblStyle styleId="{ABED6B82-8FB6-4657-ABD2-C17ADB591D19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ArialBlack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showMasterSp="0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Google Shape;24;p15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5" name="Google Shape;25;p15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" name="Google Shape;26;p15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7" name="Google Shape;27;p15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8" name="Google Shape;28;p15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15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0" name="Google Shape;30;p15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31" name="Google Shape;31;p15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32" name="Google Shape;32;p15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15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15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FEFEFE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1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ázev a popisek">
  <p:cSld name="Název a popise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/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4"/>
          <p:cNvSpPr txBox="1"/>
          <p:nvPr>
            <p:ph idx="1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" name="Google Shape;93;p2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ce s popiskem">
  <p:cSld name="Citace s popiskem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5"/>
          <p:cNvSpPr txBox="1"/>
          <p:nvPr>
            <p:ph idx="1" type="body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FEFEFE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9" name="Google Shape;99;p25"/>
          <p:cNvSpPr txBox="1"/>
          <p:nvPr>
            <p:ph idx="2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2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03" name="Google Shape;103;p25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4" name="Google Shape;104;p25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menovka">
  <p:cSld name="Jmenovka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/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6"/>
          <p:cNvSpPr txBox="1"/>
          <p:nvPr>
            <p:ph idx="1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" name="Google Shape;108;p2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menovka s citací">
  <p:cSld name="Jmenovka s citací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7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FEFEFE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4" name="Google Shape;114;p27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5" name="Google Shape;115;p2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18" name="Google Shape;118;p27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19" name="Google Shape;119;p27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avda nebo nepravda">
  <p:cSld name="Pravda nebo nepravda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/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28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3" name="Google Shape;123;p28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EFEFE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" name="Google Shape;124;p2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9"/>
          <p:cNvSpPr txBox="1"/>
          <p:nvPr>
            <p:ph idx="1" type="body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0" name="Google Shape;130;p2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0"/>
          <p:cNvSpPr txBox="1"/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30"/>
          <p:cNvSpPr txBox="1"/>
          <p:nvPr>
            <p:ph idx="1" type="body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6" name="Google Shape;136;p3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3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6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oddílu" type="secHead">
  <p:cSld name="SECTION_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/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" type="body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FEFEFE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2" name="Google Shape;52;p1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9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9"/>
          <p:cNvSpPr txBox="1"/>
          <p:nvPr>
            <p:ph idx="1" type="body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8" name="Google Shape;58;p19"/>
          <p:cNvSpPr txBox="1"/>
          <p:nvPr>
            <p:ph idx="2" type="body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0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0"/>
          <p:cNvSpPr txBox="1"/>
          <p:nvPr>
            <p:ph idx="1" type="body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5" name="Google Shape;65;p20"/>
          <p:cNvSpPr txBox="1"/>
          <p:nvPr>
            <p:ph idx="2" type="body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6" name="Google Shape;66;p20"/>
          <p:cNvSpPr txBox="1"/>
          <p:nvPr>
            <p:ph idx="3" type="body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7" name="Google Shape;67;p20"/>
          <p:cNvSpPr txBox="1"/>
          <p:nvPr>
            <p:ph idx="4" type="body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8" name="Google Shape;68;p2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2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2"/>
          <p:cNvSpPr txBox="1"/>
          <p:nvPr>
            <p:ph idx="1" type="body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79" name="Google Shape;79;p22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80" name="Google Shape;80;p2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/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3"/>
          <p:cNvSpPr/>
          <p:nvPr>
            <p:ph idx="2" type="pic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23"/>
          <p:cNvSpPr txBox="1"/>
          <p:nvPr>
            <p:ph idx="1" type="body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7" name="Google Shape;87;p2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4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1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8" name="Google Shape;8;p14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" name="Google Shape;9;p14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0" name="Google Shape;10;p14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1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4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3" name="Google Shape;13;p14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4" name="Google Shape;14;p14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" name="Google Shape;15;p14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4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" name="Google Shape;17;p14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" name="Google Shape;18;p14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9" name="Google Shape;19;p1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0" name="Google Shape;20;p1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1" name="Google Shape;21;p1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odysseus.cz/" TargetMode="External"/><Relationship Id="rId4" Type="http://schemas.openxmlformats.org/officeDocument/2006/relationships/hyperlink" Target="https://www.parkourovahriste.cz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Relationship Id="rId4" Type="http://schemas.openxmlformats.org/officeDocument/2006/relationships/image" Target="../media/image1.png"/><Relationship Id="rId5" Type="http://schemas.openxmlformats.org/officeDocument/2006/relationships/hyperlink" Target="mailto:parkourovahriste@gmail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/>
          <p:nvPr>
            <p:ph type="ctrTitle"/>
          </p:nvPr>
        </p:nvSpPr>
        <p:spPr>
          <a:xfrm>
            <a:off x="-622043" y="3160079"/>
            <a:ext cx="8507002" cy="85043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cs-CZ"/>
              <a:t>Horoměřice</a:t>
            </a:r>
            <a:endParaRPr/>
          </a:p>
        </p:txBody>
      </p:sp>
      <p:pic>
        <p:nvPicPr>
          <p:cNvPr id="144" name="Google Shape;14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73920" y="4883957"/>
            <a:ext cx="2418080" cy="241566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"/>
          <p:cNvSpPr txBox="1"/>
          <p:nvPr/>
        </p:nvSpPr>
        <p:spPr>
          <a:xfrm>
            <a:off x="1306531" y="2113459"/>
            <a:ext cx="657842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5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PARKOUROVÉ HŘIŠTĚ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ráva, exteriér, nábytek&#10;&#10;Popis se vygeneroval automaticky." id="243" name="Google Shape;243;p10"/>
          <p:cNvPicPr preferRelativeResize="0"/>
          <p:nvPr/>
        </p:nvPicPr>
        <p:blipFill rotWithShape="1">
          <a:blip r:embed="rId3">
            <a:alphaModFix/>
          </a:blip>
          <a:srcRect b="0" l="444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mapa&#10;&#10;Popis se vygeneroval automaticky." id="248" name="Google Shape;248;p11"/>
          <p:cNvPicPr preferRelativeResize="0"/>
          <p:nvPr/>
        </p:nvPicPr>
        <p:blipFill rotWithShape="1">
          <a:blip r:embed="rId3">
            <a:alphaModFix/>
          </a:blip>
          <a:srcRect b="0" l="0" r="444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1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4" name="Google Shape;254;p1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55" name="Google Shape;255;p1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56" name="Google Shape;256;p12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57" name="Google Shape;257;p12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58" name="Google Shape;258;p1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2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260" name="Google Shape;260;p12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261" name="Google Shape;261;p12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262" name="Google Shape;262;p1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2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4" name="Google Shape;264;p12"/>
          <p:cNvSpPr txBox="1"/>
          <p:nvPr/>
        </p:nvSpPr>
        <p:spPr>
          <a:xfrm>
            <a:off x="-88975" y="193425"/>
            <a:ext cx="7752000" cy="874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Ceník </a:t>
            </a:r>
            <a:endParaRPr/>
          </a:p>
        </p:txBody>
      </p:sp>
      <p:graphicFrame>
        <p:nvGraphicFramePr>
          <p:cNvPr id="265" name="Google Shape;265;p12"/>
          <p:cNvGraphicFramePr/>
          <p:nvPr/>
        </p:nvGraphicFramePr>
        <p:xfrm>
          <a:off x="524025" y="1199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{ABED6B82-8FB6-4657-ABD2-C17ADB591D19}</a:tableStyleId>
              </a:tblPr>
              <a:tblGrid>
                <a:gridCol w="923975"/>
                <a:gridCol w="672725"/>
                <a:gridCol w="2682775"/>
                <a:gridCol w="1620975"/>
                <a:gridCol w="1620975"/>
                <a:gridCol w="810500"/>
                <a:gridCol w="810500"/>
              </a:tblGrid>
              <a:tr h="433325">
                <a:tc gridSpan="7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Parkour Horoměřice - Cenová nabídka</a:t>
                      </a:r>
                      <a:endParaRPr b="1"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0:0"/>
                      </a:ext>
                    </a:extLst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774750">
                <a:tc gridSpan="7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u="sng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3"/>
                        </a:rPr>
                        <a:t>ODYSSEUS.CZ</a:t>
                      </a: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s.r.o Modřínova 1399/9, 18200, Praha 8 IČO 64633569 DIČ: CZ64833569 Tel. 778 003 880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5A5A5"/>
                    </a:solidFill>
                    <a:extLst>
                      <a:ext uri="http://customooxmlschemas.google.com/">
                        <go:slidesCustomData xmlns:go="http://customooxmlschemas.google.com/" cellId="265:1:0"/>
                      </a:ext>
                    </a:extLst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315150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pol.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5A5A5"/>
                    </a:solidFill>
                    <a:extLst>
                      <a:ext uri="http://customooxmlschemas.google.com/">
                        <go:slidesCustomData xmlns:go="http://customooxmlschemas.google.com/" cellId="265:2:0"/>
                      </a:ext>
                    </a:extLst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název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5A5A5"/>
                    </a:solidFill>
                    <a:extLst>
                      <a:ext uri="http://customooxmlschemas.google.com/">
                        <go:slidesCustomData xmlns:go="http://customooxmlschemas.google.com/" cellId="265:2:1"/>
                      </a:ext>
                    </a:extLst>
                  </a:tcPr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u="sng">
                          <a:solidFill>
                            <a:schemeClr val="hlink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hlinkClick r:id="rId4"/>
                        </a:rPr>
                        <a:t>https://www.parkourovahriste.cz/</a:t>
                      </a:r>
                      <a:endParaRPr sz="1100" u="sng">
                        <a:solidFill>
                          <a:schemeClr val="hlink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5A5A5"/>
                    </a:solidFill>
                    <a:extLst>
                      <a:ext uri="http://customooxmlschemas.google.com/">
                        <go:slidesCustomData xmlns:go="http://customooxmlschemas.google.com/" cellId="265:2:2"/>
                      </a:ext>
                    </a:extLst>
                  </a:tcPr>
                </a:tc>
                <a:tc hMerge="1"/>
                <a:tc hMerge="1"/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počet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5A5A5"/>
                    </a:solidFill>
                    <a:extLst>
                      <a:ext uri="http://customooxmlschemas.google.com/">
                        <go:slidesCustomData xmlns:go="http://customooxmlschemas.google.com/" cellId="265:2:5"/>
                      </a:ext>
                    </a:extLst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CENA CELKEM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5A5A5"/>
                    </a:solidFill>
                    <a:extLst>
                      <a:ext uri="http://customooxmlschemas.google.com/">
                        <go:slidesCustomData xmlns:go="http://customooxmlschemas.google.com/" cellId="265:2:6"/>
                      </a:ext>
                    </a:extLst>
                  </a:tcPr>
                </a:tc>
              </a:tr>
              <a:tr h="341400">
                <a:tc vMerge="1"/>
                <a:tc vMerge="1"/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parkourovahriste@gmail.com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5A5A5"/>
                    </a:solidFill>
                    <a:extLst>
                      <a:ext uri="http://customooxmlschemas.google.com/">
                        <go:slidesCustomData xmlns:go="http://customooxmlschemas.google.com/" cellId="265:3:2"/>
                      </a:ext>
                    </a:extLst>
                  </a:tcPr>
                </a:tc>
                <a:tc hMerge="1"/>
                <a:tc hMerge="1"/>
                <a:tc vMerge="1"/>
                <a:tc vMerge="1"/>
              </a:tr>
              <a:tr h="3466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4:0"/>
                      </a:ext>
                    </a:extLst>
                  </a:tcPr>
                </a:tc>
                <a:tc gridSpan="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Příprava projektu a dokumentace.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4:1"/>
                      </a:ext>
                    </a:extLst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4:5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000"/>
                        <a:t>20 000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4:6"/>
                      </a:ext>
                    </a:extLst>
                  </a:tcPr>
                </a:tc>
              </a:tr>
              <a:tr h="3466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5:0"/>
                      </a:ext>
                    </a:extLst>
                  </a:tcPr>
                </a:tc>
                <a:tc gridSpan="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Dopadová plocha 100 m2 z 143 m2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5:1"/>
                      </a:ext>
                    </a:extLst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5:5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000"/>
                        <a:t>60 400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5:6"/>
                      </a:ext>
                    </a:extLst>
                  </a:tcPr>
                </a:tc>
              </a:tr>
              <a:tr h="3466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6:0"/>
                      </a:ext>
                    </a:extLst>
                  </a:tcPr>
                </a:tc>
                <a:tc gridSpan="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Parkourové překážky Raily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6:1"/>
                      </a:ext>
                    </a:extLst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6:5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000"/>
                        <a:t>84 500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6:6"/>
                      </a:ext>
                    </a:extLst>
                  </a:tcPr>
                </a:tc>
              </a:tr>
              <a:tr h="3466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7:0"/>
                      </a:ext>
                    </a:extLst>
                  </a:tcPr>
                </a:tc>
                <a:tc gridSpan="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Betonové překážky a stěny + doprava a jeřáb.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7:1"/>
                      </a:ext>
                    </a:extLst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7:5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000"/>
                        <a:t>68 000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7:6"/>
                      </a:ext>
                    </a:extLst>
                  </a:tcPr>
                </a:tc>
              </a:tr>
              <a:tr h="3466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8:0"/>
                      </a:ext>
                    </a:extLst>
                  </a:tcPr>
                </a:tc>
                <a:tc gridSpan="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Kordinační a stavební práce+doprava stavebního vybavení.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8:1"/>
                      </a:ext>
                    </a:extLst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8:5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000"/>
                        <a:t>15 000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extLst>
                      <a:ext uri="http://customooxmlschemas.google.com/">
                        <go:slidesCustomData xmlns:go="http://customooxmlschemas.google.com/" cellId="265:8:6"/>
                      </a:ext>
                    </a:extLst>
                  </a:tcPr>
                </a:tc>
              </a:tr>
              <a:tr h="341400">
                <a:tc gridSpan="6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prodejní cena - Kč bez DPH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F"/>
                    </a:solidFill>
                    <a:extLst>
                      <a:ext uri="http://customooxmlschemas.google.com/">
                        <go:slidesCustomData xmlns:go="http://customooxmlschemas.google.com/" cellId="265:9:0"/>
                      </a:ext>
                    </a:extLst>
                  </a:tcPr>
                </a:tc>
                <a:tc hMerge="1"/>
                <a:tc hMerge="1"/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247 900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F"/>
                    </a:solidFill>
                    <a:extLst>
                      <a:ext uri="http://customooxmlschemas.google.com/">
                        <go:slidesCustomData xmlns:go="http://customooxmlschemas.google.com/" cellId="265:9:6"/>
                      </a:ext>
                    </a:extLst>
                  </a:tcPr>
                </a:tc>
              </a:tr>
              <a:tr h="346650">
                <a:tc gridSpan="6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vícenáklady stavby - 10%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F"/>
                    </a:solidFill>
                    <a:extLst>
                      <a:ext uri="http://customooxmlschemas.google.com/">
                        <go:slidesCustomData xmlns:go="http://customooxmlschemas.google.com/" cellId="265:10:0"/>
                      </a:ext>
                    </a:extLst>
                  </a:tcPr>
                </a:tc>
                <a:tc hMerge="1"/>
                <a:tc hMerge="1"/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  <a:extLst>
                      <a:ext uri="http://customooxmlschemas.google.com/">
                        <go:slidesCustomData xmlns:go="http://customooxmlschemas.google.com/" cellId="265:10:6"/>
                      </a:ext>
                    </a:extLst>
                  </a:tcPr>
                </a:tc>
              </a:tr>
              <a:tr h="341400">
                <a:tc gridSpan="6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DPH 21%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F"/>
                    </a:solidFill>
                    <a:extLst>
                      <a:ext uri="http://customooxmlschemas.google.com/">
                        <go:slidesCustomData xmlns:go="http://customooxmlschemas.google.com/" cellId="265:11:0"/>
                      </a:ext>
                    </a:extLst>
                  </a:tcPr>
                </a:tc>
                <a:tc hMerge="1"/>
                <a:tc hMerge="1"/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52059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CB9C"/>
                    </a:solidFill>
                    <a:extLst>
                      <a:ext uri="http://customooxmlschemas.google.com/">
                        <go:slidesCustomData xmlns:go="http://customooxmlschemas.google.com/" cellId="265:11:6"/>
                      </a:ext>
                    </a:extLst>
                  </a:tcPr>
                </a:tc>
              </a:tr>
              <a:tr h="341400">
                <a:tc gridSpan="6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prodejní cena - Kč s DPH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F"/>
                    </a:solidFill>
                    <a:extLst>
                      <a:ext uri="http://customooxmlschemas.google.com/">
                        <go:slidesCustomData xmlns:go="http://customooxmlschemas.google.com/" cellId="265:12:0"/>
                      </a:ext>
                    </a:extLst>
                  </a:tcPr>
                </a:tc>
                <a:tc hMerge="1"/>
                <a:tc hMerge="1"/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-CZ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299 959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ABF8F"/>
                    </a:solidFill>
                    <a:extLst>
                      <a:ext uri="http://customooxmlschemas.google.com/">
                        <go:slidesCustomData xmlns:go="http://customooxmlschemas.google.com/" cellId="265:12:6"/>
                      </a:ext>
                    </a:extLs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1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71" name="Google Shape;271;p13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72" name="Google Shape;272;p13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73" name="Google Shape;273;p13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74" name="Google Shape;274;p13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75" name="Google Shape;275;p1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3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277" name="Google Shape;277;p13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278" name="Google Shape;278;p13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279" name="Google Shape;279;p13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bsah obrázku exteriér&#10;&#10;Popis byl vytvořen automaticky" id="281" name="Google Shape;281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15730"/>
          <a:stretch/>
        </p:blipFill>
        <p:spPr>
          <a:xfrm>
            <a:off x="4261" y="8167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3"/>
          <p:cNvSpPr/>
          <p:nvPr/>
        </p:nvSpPr>
        <p:spPr>
          <a:xfrm>
            <a:off x="0" y="3733800"/>
            <a:ext cx="762000" cy="3124200"/>
          </a:xfrm>
          <a:custGeom>
            <a:rect b="b" l="l" r="r" t="t"/>
            <a:pathLst>
              <a:path extrusionOk="0" h="3124200" w="7620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83" name="Google Shape;283;p13"/>
          <p:cNvCxnSpPr/>
          <p:nvPr/>
        </p:nvCxnSpPr>
        <p:spPr>
          <a:xfrm flipH="1" rot="10800000">
            <a:off x="9274002" y="4502552"/>
            <a:ext cx="2917998" cy="2355448"/>
          </a:xfrm>
          <a:prstGeom prst="straightConnector1">
            <a:avLst/>
          </a:prstGeom>
          <a:noFill/>
          <a:ln cap="rnd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4" name="Google Shape;284;p13"/>
          <p:cNvCxnSpPr/>
          <p:nvPr/>
        </p:nvCxnSpPr>
        <p:spPr>
          <a:xfrm>
            <a:off x="8953500" y="-16625"/>
            <a:ext cx="2667482" cy="6874625"/>
          </a:xfrm>
          <a:prstGeom prst="straightConnector1">
            <a:avLst/>
          </a:prstGeom>
          <a:noFill/>
          <a:ln cap="rnd" cmpd="sng" w="127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5" name="Google Shape;285;p13"/>
          <p:cNvSpPr/>
          <p:nvPr/>
        </p:nvSpPr>
        <p:spPr>
          <a:xfrm>
            <a:off x="10922923" y="-16625"/>
            <a:ext cx="1269077" cy="6874625"/>
          </a:xfrm>
          <a:custGeom>
            <a:rect b="b" l="l" r="r" t="t"/>
            <a:pathLst>
              <a:path extrusionOk="0" h="6874625" w="1269077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666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6" name="Google Shape;286;p13"/>
          <p:cNvSpPr/>
          <p:nvPr/>
        </p:nvSpPr>
        <p:spPr>
          <a:xfrm>
            <a:off x="10208374" y="-16624"/>
            <a:ext cx="1983626" cy="6874625"/>
          </a:xfrm>
          <a:custGeom>
            <a:rect b="b" l="l" r="r" t="t"/>
            <a:pathLst>
              <a:path extrusionOk="0" h="6874625" w="1983626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098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7" name="Google Shape;28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4366" y="-875497"/>
            <a:ext cx="3259666" cy="325640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3"/>
          <p:cNvSpPr/>
          <p:nvPr/>
        </p:nvSpPr>
        <p:spPr>
          <a:xfrm>
            <a:off x="7951709" y="5842602"/>
            <a:ext cx="29690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www.parkourovahriste.cz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9" name="Google Shape;289;p13"/>
          <p:cNvSpPr/>
          <p:nvPr/>
        </p:nvSpPr>
        <p:spPr>
          <a:xfrm>
            <a:off x="8800390" y="6118800"/>
            <a:ext cx="20041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Tel: 778 003 880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0" name="Google Shape;290;p13"/>
          <p:cNvSpPr/>
          <p:nvPr/>
        </p:nvSpPr>
        <p:spPr>
          <a:xfrm>
            <a:off x="7547159" y="6450258"/>
            <a:ext cx="33217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800" u="sng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parkourovahriste@gmail.com</a:t>
            </a:r>
            <a:endParaRPr b="1"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1" name="Google Shape;151;p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52" name="Google Shape;152;p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53" name="Google Shape;153;p2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54" name="Google Shape;154;p2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5" name="Google Shape;155;p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57" name="Google Shape;157;p2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58" name="Google Shape;158;p2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9" name="Google Shape;159;p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bsah obrázku obloha, exteriér, bruslení, skákání&#10;&#10;Popis byl vytvořen automaticky" id="161" name="Google Shape;161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1" l="15156" r="7999" t="341"/>
          <a:stretch/>
        </p:blipFill>
        <p:spPr>
          <a:xfrm>
            <a:off x="4199846" y="8466"/>
            <a:ext cx="792214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"/>
          <p:cNvSpPr txBox="1"/>
          <p:nvPr>
            <p:ph type="title"/>
          </p:nvPr>
        </p:nvSpPr>
        <p:spPr>
          <a:xfrm>
            <a:off x="879109" y="246580"/>
            <a:ext cx="4836209" cy="14997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b="1" lang="cs-CZ"/>
              <a:t>Proč</a:t>
            </a:r>
            <a:r>
              <a:rPr lang="cs-CZ"/>
              <a:t> </a:t>
            </a:r>
            <a:r>
              <a:rPr b="1" lang="cs-CZ"/>
              <a:t>právě ECO parkour park</a:t>
            </a:r>
            <a:endParaRPr sz="4800"/>
          </a:p>
        </p:txBody>
      </p:sp>
      <p:cxnSp>
        <p:nvCxnSpPr>
          <p:cNvPr id="163" name="Google Shape;163;p2"/>
          <p:cNvCxnSpPr/>
          <p:nvPr/>
        </p:nvCxnSpPr>
        <p:spPr>
          <a:xfrm>
            <a:off x="9371012" y="0"/>
            <a:ext cx="1219200" cy="6858000"/>
          </a:xfrm>
          <a:prstGeom prst="straightConnector1">
            <a:avLst/>
          </a:prstGeom>
          <a:noFill/>
          <a:ln cap="flat" cmpd="sng" w="9525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4" name="Google Shape;164;p2"/>
          <p:cNvCxnSpPr/>
          <p:nvPr/>
        </p:nvCxnSpPr>
        <p:spPr>
          <a:xfrm flipH="1">
            <a:off x="7425267" y="3681413"/>
            <a:ext cx="4763558" cy="3176587"/>
          </a:xfrm>
          <a:prstGeom prst="straightConnector1">
            <a:avLst/>
          </a:prstGeom>
          <a:noFill/>
          <a:ln cap="flat" cmpd="sng" w="9525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5" name="Google Shape;165;p2"/>
          <p:cNvSpPr/>
          <p:nvPr/>
        </p:nvSpPr>
        <p:spPr>
          <a:xfrm>
            <a:off x="9181476" y="-8467"/>
            <a:ext cx="3007349" cy="6866467"/>
          </a:xfrm>
          <a:custGeom>
            <a:rect b="b" l="l" r="r" t="t"/>
            <a:pathLst>
              <a:path extrusionOk="0" h="6866467" w="3007349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</p:sp>
      <p:sp>
        <p:nvSpPr>
          <p:cNvPr id="166" name="Google Shape;166;p2"/>
          <p:cNvSpPr/>
          <p:nvPr/>
        </p:nvSpPr>
        <p:spPr>
          <a:xfrm>
            <a:off x="9603442" y="-8467"/>
            <a:ext cx="2588558" cy="6866467"/>
          </a:xfrm>
          <a:custGeom>
            <a:rect b="b" l="l" r="r" t="t"/>
            <a:pathLst>
              <a:path extrusionOk="0" h="6866467" w="2573311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</p:sp>
      <p:sp>
        <p:nvSpPr>
          <p:cNvPr id="167" name="Google Shape;167;p2"/>
          <p:cNvSpPr/>
          <p:nvPr/>
        </p:nvSpPr>
        <p:spPr>
          <a:xfrm>
            <a:off x="8932333" y="3048000"/>
            <a:ext cx="3259667" cy="3810000"/>
          </a:xfrm>
          <a:prstGeom prst="triangle">
            <a:avLst>
              <a:gd fmla="val 100000" name="adj"/>
            </a:avLst>
          </a:prstGeom>
          <a:solidFill>
            <a:schemeClr val="accent2">
              <a:alpha val="71764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"/>
          <p:cNvSpPr/>
          <p:nvPr/>
        </p:nvSpPr>
        <p:spPr>
          <a:xfrm>
            <a:off x="9334500" y="-8467"/>
            <a:ext cx="2854326" cy="6866467"/>
          </a:xfrm>
          <a:custGeom>
            <a:rect b="b" l="l" r="r" t="t"/>
            <a:pathLst>
              <a:path extrusionOk="0" h="6866467" w="2858013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3F7818">
              <a:alpha val="46666"/>
            </a:srgbClr>
          </a:solidFill>
          <a:ln>
            <a:noFill/>
          </a:ln>
        </p:spPr>
      </p:sp>
      <p:sp>
        <p:nvSpPr>
          <p:cNvPr id="169" name="Google Shape;169;p2"/>
          <p:cNvSpPr/>
          <p:nvPr/>
        </p:nvSpPr>
        <p:spPr>
          <a:xfrm>
            <a:off x="10898730" y="-8467"/>
            <a:ext cx="1290094" cy="6866467"/>
          </a:xfrm>
          <a:custGeom>
            <a:rect b="b" l="l" r="r" t="t"/>
            <a:pathLst>
              <a:path extrusionOk="0" h="6858000" w="1290094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rgbClr val="BFE471">
              <a:alpha val="69803"/>
            </a:srgbClr>
          </a:solidFill>
          <a:ln>
            <a:noFill/>
          </a:ln>
        </p:spPr>
      </p:sp>
      <p:sp>
        <p:nvSpPr>
          <p:cNvPr id="170" name="Google Shape;170;p2"/>
          <p:cNvSpPr/>
          <p:nvPr/>
        </p:nvSpPr>
        <p:spPr>
          <a:xfrm>
            <a:off x="10938999" y="-8467"/>
            <a:ext cx="1249825" cy="6866467"/>
          </a:xfrm>
          <a:custGeom>
            <a:rect b="b" l="l" r="r" t="t"/>
            <a:pathLst>
              <a:path extrusionOk="0" h="6858000" w="1249825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4705"/>
            </a:schemeClr>
          </a:solidFill>
          <a:ln>
            <a:noFill/>
          </a:ln>
        </p:spPr>
      </p:sp>
      <p:sp>
        <p:nvSpPr>
          <p:cNvPr id="171" name="Google Shape;171;p2"/>
          <p:cNvSpPr/>
          <p:nvPr/>
        </p:nvSpPr>
        <p:spPr>
          <a:xfrm>
            <a:off x="10371666" y="3589867"/>
            <a:ext cx="1817159" cy="3268133"/>
          </a:xfrm>
          <a:prstGeom prst="triangle">
            <a:avLst>
              <a:gd fmla="val 100000" name="adj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"/>
          <p:cNvSpPr txBox="1"/>
          <p:nvPr/>
        </p:nvSpPr>
        <p:spPr>
          <a:xfrm>
            <a:off x="995621" y="2297205"/>
            <a:ext cx="3493213" cy="32316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cs-CZ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Snadná údržba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cs-CZ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Vysoká odolnost vůči přírodním vlivům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cs-CZ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Vysoká odolnost vůči vandalismu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8" name="Google Shape;178;p3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9" name="Google Shape;179;p3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80" name="Google Shape;180;p3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81" name="Google Shape;181;p3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82" name="Google Shape;182;p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84" name="Google Shape;184;p3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85" name="Google Shape;185;p3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86" name="Google Shape;186;p3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bsah obrázku exteriér, skákání, trik, dělání&#10;&#10;Popis byl vytvořen automaticky" id="188" name="Google Shape;188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8565" l="0" r="9089" t="4295"/>
          <a:stretch/>
        </p:blipFill>
        <p:spPr>
          <a:xfrm>
            <a:off x="20" y="-1"/>
            <a:ext cx="539494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"/>
          <p:cNvSpPr/>
          <p:nvPr/>
        </p:nvSpPr>
        <p:spPr>
          <a:xfrm>
            <a:off x="5514349" y="179217"/>
            <a:ext cx="3972878" cy="1508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800">
                <a:solidFill>
                  <a:srgbClr val="90C226"/>
                </a:solidFill>
                <a:latin typeface="Arial Black"/>
                <a:ea typeface="Arial Black"/>
                <a:cs typeface="Arial Black"/>
                <a:sym typeface="Arial Black"/>
              </a:rPr>
              <a:t>Unikátní</a:t>
            </a:r>
            <a:r>
              <a:rPr b="1" lang="cs-CZ" sz="2800">
                <a:solidFill>
                  <a:srgbClr val="90C22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cs-CZ" sz="2800">
                <a:solidFill>
                  <a:srgbClr val="90C226"/>
                </a:solidFill>
                <a:latin typeface="Arial Black"/>
                <a:ea typeface="Arial Black"/>
                <a:cs typeface="Arial Black"/>
                <a:sym typeface="Arial Black"/>
              </a:rPr>
              <a:t>ekologické řešení</a:t>
            </a:r>
            <a:endParaRPr sz="2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0" name="Google Shape;190;p3"/>
          <p:cNvSpPr txBox="1"/>
          <p:nvPr/>
        </p:nvSpPr>
        <p:spPr>
          <a:xfrm>
            <a:off x="5280918" y="1201336"/>
            <a:ext cx="4086920" cy="4801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Moderní industriální styl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100% recyklovatelné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Unikátní dopadový povrch - přírodní povrch bez potřeby betonování spodního podloží,či zavážení kamenivem,recyklátem pro vytvoření základu pro betonovou desku určenou pro pokládku lité pryže.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Stavíme z 95% na povrchu. Oproti konkurenci která staví z 75% pod povrchem a 25% na povrchu.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oogle Shape;195;p4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6" name="Google Shape;196;p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7" name="Google Shape;197;p4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98" name="Google Shape;198;p4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99" name="Google Shape;199;p4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00" name="Google Shape;200;p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202" name="Google Shape;202;p4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203" name="Google Shape;203;p4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204" name="Google Shape;204;p4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bsah obrázku obloha, exteriér&#10;&#10;Popis byl vytvořen automaticky" id="206" name="Google Shape;206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6623" l="507" r="1" t="8956"/>
          <a:stretch/>
        </p:blipFill>
        <p:spPr>
          <a:xfrm>
            <a:off x="20" y="-1"/>
            <a:ext cx="539494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4"/>
          <p:cNvSpPr txBox="1"/>
          <p:nvPr>
            <p:ph type="title"/>
          </p:nvPr>
        </p:nvSpPr>
        <p:spPr>
          <a:xfrm>
            <a:off x="5663902" y="375112"/>
            <a:ext cx="2493779" cy="7631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b="1" lang="cs-CZ"/>
              <a:t>Výhody</a:t>
            </a:r>
            <a:r>
              <a:rPr lang="cs-CZ"/>
              <a:t> </a:t>
            </a:r>
            <a:endParaRPr sz="5400"/>
          </a:p>
        </p:txBody>
      </p:sp>
      <p:sp>
        <p:nvSpPr>
          <p:cNvPr id="208" name="Google Shape;208;p4"/>
          <p:cNvSpPr txBox="1"/>
          <p:nvPr/>
        </p:nvSpPr>
        <p:spPr>
          <a:xfrm>
            <a:off x="5291191" y="1345915"/>
            <a:ext cx="4309077" cy="4801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Jedinečnost spočívá také v unikátním systému překážek.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cs-CZ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které se dají přestavovat třeba každý rok na jiné hřiště.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Vytvořením nového návrhu hřiště se toto původní přestaví na zcela nové parkourové hřiště během 16ti hodin.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cs-CZ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Jiná hřiště mají překážky pevně spjaty s betonovými pilíři, ukrytými v zemi. Nedovolují tedy přestavovat hřiště a statická stavba hřiště ztrácí svojí variabilitu a dlouhodobou oblibu u sportovců.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cs-CZ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/>
          <p:nvPr/>
        </p:nvSpPr>
        <p:spPr>
          <a:xfrm>
            <a:off x="0" y="3733800"/>
            <a:ext cx="762000" cy="3124200"/>
          </a:xfrm>
          <a:custGeom>
            <a:rect b="b" l="l" r="r" t="t"/>
            <a:pathLst>
              <a:path extrusionOk="0" h="3124200" w="7620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14" name="Google Shape;214;p5"/>
          <p:cNvCxnSpPr/>
          <p:nvPr/>
        </p:nvCxnSpPr>
        <p:spPr>
          <a:xfrm flipH="1" rot="10800000">
            <a:off x="9274002" y="4502552"/>
            <a:ext cx="2917998" cy="2355448"/>
          </a:xfrm>
          <a:prstGeom prst="straightConnector1">
            <a:avLst/>
          </a:prstGeom>
          <a:noFill/>
          <a:ln cap="rnd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5" name="Google Shape;215;p5"/>
          <p:cNvCxnSpPr/>
          <p:nvPr/>
        </p:nvCxnSpPr>
        <p:spPr>
          <a:xfrm>
            <a:off x="8953500" y="-16625"/>
            <a:ext cx="2667482" cy="6874625"/>
          </a:xfrm>
          <a:prstGeom prst="straightConnector1">
            <a:avLst/>
          </a:prstGeom>
          <a:noFill/>
          <a:ln cap="rnd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6" name="Google Shape;216;p5"/>
          <p:cNvSpPr/>
          <p:nvPr/>
        </p:nvSpPr>
        <p:spPr>
          <a:xfrm>
            <a:off x="10922923" y="-16625"/>
            <a:ext cx="1269077" cy="6874625"/>
          </a:xfrm>
          <a:custGeom>
            <a:rect b="b" l="l" r="r" t="t"/>
            <a:pathLst>
              <a:path extrusionOk="0" h="6874625" w="1269077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666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7" name="Google Shape;217;p5"/>
          <p:cNvSpPr/>
          <p:nvPr/>
        </p:nvSpPr>
        <p:spPr>
          <a:xfrm>
            <a:off x="10208374" y="-16624"/>
            <a:ext cx="1983626" cy="6874625"/>
          </a:xfrm>
          <a:custGeom>
            <a:rect b="b" l="l" r="r" t="t"/>
            <a:pathLst>
              <a:path extrusionOk="0" h="6874625" w="1983626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098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Obsah obrázku tráva, exteriér&#10;&#10;Popis se vygeneroval automaticky." id="218" name="Google Shape;218;p5"/>
          <p:cNvPicPr preferRelativeResize="0"/>
          <p:nvPr/>
        </p:nvPicPr>
        <p:blipFill rotWithShape="1">
          <a:blip r:embed="rId3">
            <a:alphaModFix/>
          </a:blip>
          <a:srcRect b="0" l="0" r="444" t="0"/>
          <a:stretch/>
        </p:blipFill>
        <p:spPr>
          <a:xfrm>
            <a:off x="19" y="-31305"/>
            <a:ext cx="1219198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ráva, exteriér, budova, box&#10;&#10;Popis se vygeneroval automaticky." id="223" name="Google Shape;223;p6"/>
          <p:cNvPicPr preferRelativeResize="0"/>
          <p:nvPr/>
        </p:nvPicPr>
        <p:blipFill rotWithShape="1">
          <a:blip r:embed="rId3">
            <a:alphaModFix/>
          </a:blip>
          <a:srcRect b="0" l="0" r="444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ext, exteriér, podepsat&#10;&#10;Popis se vygeneroval automaticky." id="228" name="Google Shape;228;p7"/>
          <p:cNvPicPr preferRelativeResize="0"/>
          <p:nvPr/>
        </p:nvPicPr>
        <p:blipFill rotWithShape="1">
          <a:blip r:embed="rId3">
            <a:alphaModFix/>
          </a:blip>
          <a:srcRect b="0" l="444" r="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ráva, země, exteriér, box&#10;&#10;Popis se vygeneroval automaticky." id="233" name="Google Shape;233;p8"/>
          <p:cNvPicPr preferRelativeResize="0"/>
          <p:nvPr/>
        </p:nvPicPr>
        <p:blipFill rotWithShape="1">
          <a:blip r:embed="rId3">
            <a:alphaModFix/>
          </a:blip>
          <a:srcRect b="0" l="0" r="444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tráva, exteriér, nábytek, židle&#10;&#10;Popis se vygeneroval automaticky." id="238" name="Google Shape;238;p9"/>
          <p:cNvPicPr preferRelativeResize="0"/>
          <p:nvPr/>
        </p:nvPicPr>
        <p:blipFill rotWithShape="1">
          <a:blip r:embed="rId3">
            <a:alphaModFix/>
          </a:blip>
          <a:srcRect b="0" l="0" r="444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azeta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2021-06-14T20:18:49Z</dcterms:created>
  <dc:creator>Mišovicová, Lucia</dc:creator>
</cp:coreProperties>
</file>